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60" r:id="rId5"/>
    <p:sldId id="261" r:id="rId6"/>
    <p:sldId id="262" r:id="rId7"/>
    <p:sldId id="263" r:id="rId8"/>
    <p:sldId id="264" r:id="rId9"/>
    <p:sldId id="265" r:id="rId10"/>
    <p:sldId id="266" r:id="rId11"/>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tih Ilig" initials="FI" lastIdx="1" clrIdx="0">
    <p:extLst>
      <p:ext uri="{19B8F6BF-5375-455C-9EA6-DF929625EA0E}">
        <p15:presenceInfo xmlns:p15="http://schemas.microsoft.com/office/powerpoint/2012/main" userId="496d650fd4260e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75000" autoAdjust="0"/>
  </p:normalViewPr>
  <p:slideViewPr>
    <p:cSldViewPr snapToGrid="0">
      <p:cViewPr varScale="1">
        <p:scale>
          <a:sx n="86" d="100"/>
          <a:sy n="86" d="100"/>
        </p:scale>
        <p:origin x="126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C99169-6F43-4ED6-8640-7FEDE68C5C2A}" type="datetimeFigureOut">
              <a:rPr lang="tr-TR" smtClean="0"/>
              <a:t>12.10.2021</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B4493F-00C4-4827-BC12-BF3C09C8CC5D}" type="slidenum">
              <a:rPr lang="tr-TR" smtClean="0"/>
              <a:t>‹#›</a:t>
            </a:fld>
            <a:endParaRPr lang="tr-TR"/>
          </a:p>
        </p:txBody>
      </p:sp>
    </p:spTree>
    <p:extLst>
      <p:ext uri="{BB962C8B-B14F-4D97-AF65-F5344CB8AC3E}">
        <p14:creationId xmlns:p14="http://schemas.microsoft.com/office/powerpoint/2010/main" val="37517956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1" i="0" kern="1200" smtClean="0">
                <a:solidFill>
                  <a:schemeClr val="tx1"/>
                </a:solidFill>
                <a:effectLst/>
                <a:latin typeface="+mn-lt"/>
                <a:ea typeface="+mn-ea"/>
                <a:cs typeface="+mn-cs"/>
              </a:rPr>
              <a:t>Herkese merhaba arkadaşlar bugün ilk video ile birlikteyiz</a:t>
            </a:r>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1</a:t>
            </a:fld>
            <a:endParaRPr lang="tr-TR"/>
          </a:p>
        </p:txBody>
      </p:sp>
    </p:spTree>
    <p:extLst>
      <p:ext uri="{BB962C8B-B14F-4D97-AF65-F5344CB8AC3E}">
        <p14:creationId xmlns:p14="http://schemas.microsoft.com/office/powerpoint/2010/main" val="2041451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1" i="0" kern="1200" smtClean="0">
                <a:solidFill>
                  <a:schemeClr val="tx1"/>
                </a:solidFill>
                <a:effectLst/>
                <a:latin typeface="+mn-lt"/>
                <a:ea typeface="+mn-ea"/>
                <a:cs typeface="+mn-cs"/>
              </a:rPr>
              <a:t>İlk</a:t>
            </a:r>
            <a:r>
              <a:rPr lang="tr-TR" sz="1200" b="1" i="0" kern="1200" baseline="0" smtClean="0">
                <a:solidFill>
                  <a:schemeClr val="tx1"/>
                </a:solidFill>
                <a:effectLst/>
                <a:latin typeface="+mn-lt"/>
                <a:ea typeface="+mn-ea"/>
                <a:cs typeface="+mn-cs"/>
              </a:rPr>
              <a:t> sayfada sizlere sayısal tasarımın </a:t>
            </a:r>
            <a:r>
              <a:rPr lang="tr-TR" sz="1200" b="1" i="0" kern="1200" smtClean="0">
                <a:solidFill>
                  <a:schemeClr val="tx1"/>
                </a:solidFill>
                <a:effectLst/>
                <a:latin typeface="+mn-lt"/>
                <a:ea typeface="+mn-ea"/>
                <a:cs typeface="+mn-cs"/>
              </a:rPr>
              <a:t>Aslında bir oyundan ibaret olduğunu göstermek istiyorum. Burada iki farklı resim görmektesiniz arkadaşlar.</a:t>
            </a:r>
          </a:p>
          <a:p>
            <a:r>
              <a:rPr lang="tr-TR" sz="1200" b="1" i="0" kern="1200" smtClean="0">
                <a:solidFill>
                  <a:schemeClr val="tx1"/>
                </a:solidFill>
                <a:effectLst/>
                <a:latin typeface="+mn-lt"/>
                <a:ea typeface="+mn-ea"/>
                <a:cs typeface="+mn-cs"/>
              </a:rPr>
              <a:t>Üstteki resim oyunun başını alttaki ifade ise oyunun sonunu gösteriyor. Yani aslında gelmek istediğimiz nokta aşağıdaki</a:t>
            </a:r>
            <a:r>
              <a:rPr lang="tr-TR" sz="1200" b="1" i="0" kern="1200" baseline="0" smtClean="0">
                <a:solidFill>
                  <a:schemeClr val="tx1"/>
                </a:solidFill>
                <a:effectLst/>
                <a:latin typeface="+mn-lt"/>
                <a:ea typeface="+mn-ea"/>
                <a:cs typeface="+mn-cs"/>
              </a:rPr>
              <a:t> tasarımı yaratabilmek. </a:t>
            </a:r>
          </a:p>
          <a:p>
            <a:r>
              <a:rPr lang="tr-TR" sz="1200" b="1" i="0" kern="1200" smtClean="0">
                <a:solidFill>
                  <a:schemeClr val="tx1"/>
                </a:solidFill>
                <a:effectLst/>
                <a:latin typeface="+mn-lt"/>
                <a:ea typeface="+mn-ea"/>
                <a:cs typeface="+mn-cs"/>
              </a:rPr>
              <a:t>Aşağıdaki tasarım aslında bir video datasını ekranın nasıl bastığımızla</a:t>
            </a:r>
            <a:r>
              <a:rPr lang="tr-TR" sz="1200" b="1" i="0" kern="1200" baseline="0" smtClean="0">
                <a:solidFill>
                  <a:schemeClr val="tx1"/>
                </a:solidFill>
                <a:effectLst/>
                <a:latin typeface="+mn-lt"/>
                <a:ea typeface="+mn-ea"/>
                <a:cs typeface="+mn-cs"/>
              </a:rPr>
              <a:t> ilgili bir örnek ve hedefimiz bu ve bunun gibi tasarımları verilog yardımıyla tasarlayabilmek.</a:t>
            </a:r>
          </a:p>
          <a:p>
            <a:r>
              <a:rPr lang="tr-TR" smtClean="0"/>
              <a:t>Konuyu </a:t>
            </a:r>
            <a:r>
              <a:rPr lang="tr-TR" smtClean="0"/>
              <a:t>özetleyecek</a:t>
            </a:r>
            <a:r>
              <a:rPr lang="tr-TR" baseline="0" smtClean="0"/>
              <a:t> olursak </a:t>
            </a:r>
            <a:r>
              <a:rPr lang="tr-TR" smtClean="0"/>
              <a:t>Sayısal</a:t>
            </a:r>
            <a:r>
              <a:rPr lang="tr-TR" baseline="0" smtClean="0"/>
              <a:t> tasarımı bir puzzle gibi düşünebilirsiniz arkadaşlar. Yani Parçaları birbirleri ile uyumlu bir şekilde birleştirerek FPGA içerisindeki çalışanlara görev atıyorsunuz diyebiliriz. Sizlerinde FPGA tasarımı yaparken olaylara bu perspektifte yaklaşmanızı tavsiye ederim arkadaşlar. Yani aslında koca bir derste sizlere bu oyunun kurallarını anlatacağım. </a:t>
            </a:r>
          </a:p>
          <a:p>
            <a:endParaRPr lang="tr-TR" baseline="0" smtClean="0"/>
          </a:p>
          <a:p>
            <a:r>
              <a:rPr lang="tr-TR" baseline="0" smtClean="0"/>
              <a:t>Şimdi bu resimde her bir puzzle parçası için bir işçi çizdim arkadaşlar. Bunun sebebi her bir puzzle parçası bir iş yapacak ve bir sonrakine teslim edecek. Diğeri de bu aldığı işi başka el aletleri kullanarak işlemeye başlayacak. Günün sonunda FPGA den bize işçiler tarafından işlenmiş veriler akmaya başlayacak. Peki bu verileri birbirlerine aktarmaları için bir yol yaratmak gerekiyor değil mi? İşte bu noktada devreye data tipleri giriyor. </a:t>
            </a:r>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2</a:t>
            </a:fld>
            <a:endParaRPr lang="tr-TR"/>
          </a:p>
        </p:txBody>
      </p:sp>
    </p:spTree>
    <p:extLst>
      <p:ext uri="{BB962C8B-B14F-4D97-AF65-F5344CB8AC3E}">
        <p14:creationId xmlns:p14="http://schemas.microsoft.com/office/powerpoint/2010/main" val="3938308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1" i="0" kern="1200" smtClean="0">
                <a:solidFill>
                  <a:schemeClr val="tx1"/>
                </a:solidFill>
                <a:effectLst/>
                <a:latin typeface="+mn-lt"/>
                <a:ea typeface="+mn-ea"/>
                <a:cs typeface="+mn-cs"/>
              </a:rPr>
              <a:t>Şimdi verilogda 2 tane önemli data tipi var Arkadaşlar biri Wire diğer reg.</a:t>
            </a:r>
            <a:r>
              <a:rPr lang="tr-TR" sz="1200" b="1" i="0" kern="1200" baseline="0" smtClean="0">
                <a:solidFill>
                  <a:schemeClr val="tx1"/>
                </a:solidFill>
                <a:effectLst/>
                <a:latin typeface="+mn-lt"/>
                <a:ea typeface="+mn-ea"/>
                <a:cs typeface="+mn-cs"/>
              </a:rPr>
              <a:t> </a:t>
            </a:r>
            <a:r>
              <a:rPr lang="tr-TR" sz="1200" b="1" i="0" kern="1200" smtClean="0">
                <a:solidFill>
                  <a:schemeClr val="tx1"/>
                </a:solidFill>
                <a:effectLst/>
                <a:latin typeface="+mn-lt"/>
                <a:ea typeface="+mn-ea"/>
                <a:cs typeface="+mn-cs"/>
              </a:rPr>
              <a:t>Şimdilik kısaca Bu ikisini şu şekilde tanımlayabiliriz Wire işçilerin veriyi aktarılması için yol yaratıyor yani Mesela şuradan bir çizgi çizecek</a:t>
            </a:r>
            <a:r>
              <a:rPr lang="tr-TR" sz="1200" b="1" i="0" kern="1200" baseline="0" smtClean="0">
                <a:solidFill>
                  <a:schemeClr val="tx1"/>
                </a:solidFill>
                <a:effectLst/>
                <a:latin typeface="+mn-lt"/>
                <a:ea typeface="+mn-ea"/>
                <a:cs typeface="+mn-cs"/>
              </a:rPr>
              <a:t> olursak,</a:t>
            </a:r>
            <a:r>
              <a:rPr lang="tr-TR" sz="1200" b="1" i="0" kern="1200" smtClean="0">
                <a:solidFill>
                  <a:schemeClr val="tx1"/>
                </a:solidFill>
                <a:effectLst/>
                <a:latin typeface="+mn-lt"/>
                <a:ea typeface="+mn-ea"/>
                <a:cs typeface="+mn-cs"/>
              </a:rPr>
              <a:t> bir işçiden diğer işçiye veri akışını bu yolda sağlayabiliyoruz diyebiliriz. </a:t>
            </a:r>
          </a:p>
          <a:p>
            <a:endParaRPr lang="tr-TR" smtClean="0"/>
          </a:p>
          <a:p>
            <a:r>
              <a:rPr lang="tr-TR" sz="1200" b="1" i="0" kern="1200" smtClean="0">
                <a:solidFill>
                  <a:schemeClr val="tx1"/>
                </a:solidFill>
                <a:effectLst/>
                <a:latin typeface="+mn-lt"/>
                <a:ea typeface="+mn-ea"/>
                <a:cs typeface="+mn-cs"/>
              </a:rPr>
              <a:t>Peki biz bu datayı aktardık bu datayı işçinin işlemesi için elinde tutması lazım değil mi Yani bu datayı aldı ve bu data ile bir şeyler yapacak bu veriyi işleyecek.Yani elinde Tutması lazım değil mi? </a:t>
            </a:r>
            <a:r>
              <a:rPr lang="pl-PL" sz="1200" b="1" i="0" kern="1200" smtClean="0">
                <a:solidFill>
                  <a:schemeClr val="tx1"/>
                </a:solidFill>
                <a:effectLst/>
                <a:latin typeface="+mn-lt"/>
                <a:ea typeface="+mn-ea"/>
                <a:cs typeface="+mn-cs"/>
              </a:rPr>
              <a:t>Bunu da </a:t>
            </a:r>
            <a:r>
              <a:rPr lang="tr-TR" sz="1200" b="1" i="0" kern="1200" smtClean="0">
                <a:solidFill>
                  <a:schemeClr val="tx1"/>
                </a:solidFill>
                <a:effectLst/>
                <a:latin typeface="+mn-lt"/>
                <a:ea typeface="+mn-ea"/>
                <a:cs typeface="+mn-cs"/>
              </a:rPr>
              <a:t>reg</a:t>
            </a:r>
            <a:r>
              <a:rPr lang="pl-PL" sz="1200" b="1" i="0" kern="1200" smtClean="0">
                <a:solidFill>
                  <a:schemeClr val="tx1"/>
                </a:solidFill>
                <a:effectLst/>
                <a:latin typeface="+mn-lt"/>
                <a:ea typeface="+mn-ea"/>
                <a:cs typeface="+mn-cs"/>
              </a:rPr>
              <a:t> ile sağlıyoruz</a:t>
            </a:r>
            <a:r>
              <a:rPr lang="tr-TR" sz="1200" b="1" i="0" kern="1200" smtClean="0">
                <a:solidFill>
                  <a:schemeClr val="tx1"/>
                </a:solidFill>
                <a:effectLst/>
                <a:latin typeface="+mn-lt"/>
                <a:ea typeface="+mn-ea"/>
                <a:cs typeface="+mn-cs"/>
              </a:rPr>
              <a:t>. </a:t>
            </a:r>
          </a:p>
          <a:p>
            <a:r>
              <a:rPr lang="tr-TR" sz="1200" b="1" i="0" kern="1200" smtClean="0">
                <a:solidFill>
                  <a:schemeClr val="tx1"/>
                </a:solidFill>
                <a:effectLst/>
                <a:latin typeface="+mn-lt"/>
                <a:ea typeface="+mn-ea"/>
                <a:cs typeface="+mn-cs"/>
              </a:rPr>
              <a:t>Bu konunun detaylarını Birazdan değineceğim şimdi bu şekilde ifade edersek daha akılda kalıcı olacak.</a:t>
            </a:r>
          </a:p>
          <a:p>
            <a:endParaRPr lang="tr-TR" sz="1200" b="1" i="0" kern="1200" smtClean="0">
              <a:solidFill>
                <a:schemeClr val="tx1"/>
              </a:solidFill>
              <a:effectLst/>
              <a:latin typeface="+mn-lt"/>
              <a:ea typeface="+mn-ea"/>
              <a:cs typeface="+mn-cs"/>
            </a:endParaRPr>
          </a:p>
          <a:p>
            <a:r>
              <a:rPr lang="tr-TR" sz="1200" b="1" i="0" kern="1200" smtClean="0">
                <a:solidFill>
                  <a:schemeClr val="tx1"/>
                </a:solidFill>
                <a:effectLst/>
                <a:latin typeface="+mn-lt"/>
                <a:ea typeface="+mn-ea"/>
                <a:cs typeface="+mn-cs"/>
              </a:rPr>
              <a:t>Peki şimdi bu datayı bu işi tuttu ve bazı el aletleri ile onu işlemesi lazım değil mi. Bunları da operatörler</a:t>
            </a:r>
            <a:r>
              <a:rPr lang="tr-TR" sz="1200" b="1" i="0" kern="1200" baseline="0" smtClean="0">
                <a:solidFill>
                  <a:schemeClr val="tx1"/>
                </a:solidFill>
                <a:effectLst/>
                <a:latin typeface="+mn-lt"/>
                <a:ea typeface="+mn-ea"/>
                <a:cs typeface="+mn-cs"/>
              </a:rPr>
              <a:t> yardımıyla sağlıyoruz. Onlarında detaylarına birazdan değineceğim.</a:t>
            </a:r>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3</a:t>
            </a:fld>
            <a:endParaRPr lang="tr-TR"/>
          </a:p>
        </p:txBody>
      </p:sp>
    </p:spTree>
    <p:extLst>
      <p:ext uri="{BB962C8B-B14F-4D97-AF65-F5344CB8AC3E}">
        <p14:creationId xmlns:p14="http://schemas.microsoft.com/office/powerpoint/2010/main" val="367562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1" i="0" kern="1200" smtClean="0">
                <a:solidFill>
                  <a:schemeClr val="tx1"/>
                </a:solidFill>
                <a:effectLst/>
                <a:latin typeface="+mn-lt"/>
                <a:ea typeface="+mn-ea"/>
                <a:cs typeface="+mn-cs"/>
              </a:rPr>
              <a:t>Şimdi data tiplerini daha</a:t>
            </a:r>
            <a:r>
              <a:rPr lang="tr-TR" sz="1200" b="1" i="0" kern="1200" baseline="0" smtClean="0">
                <a:solidFill>
                  <a:schemeClr val="tx1"/>
                </a:solidFill>
                <a:effectLst/>
                <a:latin typeface="+mn-lt"/>
                <a:ea typeface="+mn-ea"/>
                <a:cs typeface="+mn-cs"/>
              </a:rPr>
              <a:t> detaylıca inceleyeceğiz</a:t>
            </a:r>
            <a:r>
              <a:rPr lang="tr-TR" sz="1200" b="1" i="0" kern="1200" smtClean="0">
                <a:solidFill>
                  <a:schemeClr val="tx1"/>
                </a:solidFill>
                <a:effectLst/>
                <a:latin typeface="+mn-lt"/>
                <a:ea typeface="+mn-ea"/>
                <a:cs typeface="+mn-cs"/>
              </a:rPr>
              <a:t> Arkadaşlar.  Wire yani kablo diye nitelendirebiliriz,</a:t>
            </a:r>
            <a:r>
              <a:rPr lang="tr-TR" sz="1200" b="1" i="0" kern="1200" baseline="0" smtClean="0">
                <a:solidFill>
                  <a:schemeClr val="tx1"/>
                </a:solidFill>
                <a:effectLst/>
                <a:latin typeface="+mn-lt"/>
                <a:ea typeface="+mn-ea"/>
                <a:cs typeface="+mn-cs"/>
              </a:rPr>
              <a:t> </a:t>
            </a:r>
            <a:r>
              <a:rPr lang="tr-TR" sz="1200" b="1" i="0" kern="1200" smtClean="0">
                <a:solidFill>
                  <a:schemeClr val="tx1"/>
                </a:solidFill>
                <a:effectLst/>
                <a:latin typeface="+mn-lt"/>
                <a:ea typeface="+mn-ea"/>
                <a:cs typeface="+mn-cs"/>
              </a:rPr>
              <a:t>komponentler arasında bağlantıyı sağlayan kablolardır.</a:t>
            </a:r>
            <a:r>
              <a:rPr lang="tr-TR" sz="1200" b="1" i="0" kern="1200" baseline="0" smtClean="0">
                <a:solidFill>
                  <a:schemeClr val="tx1"/>
                </a:solidFill>
                <a:effectLst/>
                <a:latin typeface="+mn-lt"/>
                <a:ea typeface="+mn-ea"/>
                <a:cs typeface="+mn-cs"/>
              </a:rPr>
              <a:t> </a:t>
            </a:r>
            <a:r>
              <a:rPr lang="tr-TR" sz="1200" b="1" i="0" kern="1200" smtClean="0">
                <a:solidFill>
                  <a:schemeClr val="tx1"/>
                </a:solidFill>
                <a:effectLst/>
                <a:latin typeface="+mn-lt"/>
                <a:ea typeface="+mn-ea"/>
                <a:cs typeface="+mn-cs"/>
              </a:rPr>
              <a:t>yani komponent dediğim bir puzzle elemanı.  Wire data tipinin Alacağı 4 tane değer var arkadaşlar. 0, 1 x ve z . </a:t>
            </a:r>
          </a:p>
          <a:p>
            <a:r>
              <a:rPr lang="tr-TR" sz="1200" b="1" i="0" kern="1200" smtClean="0">
                <a:solidFill>
                  <a:schemeClr val="tx1"/>
                </a:solidFill>
                <a:effectLst/>
                <a:latin typeface="+mn-lt"/>
                <a:ea typeface="+mn-ea"/>
                <a:cs typeface="+mn-cs"/>
              </a:rPr>
              <a:t>0 demek Aslında buradaki musluğun</a:t>
            </a:r>
            <a:r>
              <a:rPr lang="tr-TR" sz="1200" b="1" i="0" kern="1200" baseline="0" smtClean="0">
                <a:solidFill>
                  <a:schemeClr val="tx1"/>
                </a:solidFill>
                <a:effectLst/>
                <a:latin typeface="+mn-lt"/>
                <a:ea typeface="+mn-ea"/>
                <a:cs typeface="+mn-cs"/>
              </a:rPr>
              <a:t> off durumu, y</a:t>
            </a:r>
            <a:r>
              <a:rPr lang="tr-TR" sz="1200" b="1" i="0" kern="1200" smtClean="0">
                <a:solidFill>
                  <a:schemeClr val="tx1"/>
                </a:solidFill>
                <a:effectLst/>
                <a:latin typeface="+mn-lt"/>
                <a:ea typeface="+mn-ea"/>
                <a:cs typeface="+mn-cs"/>
              </a:rPr>
              <a:t>ani suyun</a:t>
            </a:r>
            <a:r>
              <a:rPr lang="tr-TR" sz="1200" b="1" i="0" kern="1200" baseline="0" smtClean="0">
                <a:solidFill>
                  <a:schemeClr val="tx1"/>
                </a:solidFill>
                <a:effectLst/>
                <a:latin typeface="+mn-lt"/>
                <a:ea typeface="+mn-ea"/>
                <a:cs typeface="+mn-cs"/>
              </a:rPr>
              <a:t> akmadığı durum. 1</a:t>
            </a:r>
            <a:r>
              <a:rPr lang="tr-TR" sz="1200" b="1" i="0" kern="1200" smtClean="0">
                <a:solidFill>
                  <a:schemeClr val="tx1"/>
                </a:solidFill>
                <a:effectLst/>
                <a:latin typeface="+mn-lt"/>
                <a:ea typeface="+mn-ea"/>
                <a:cs typeface="+mn-cs"/>
              </a:rPr>
              <a:t> olduğunda ise suyun akışının olduğu anlamına geliyor. x durumu ise iki veya daha fazla hortumun tek bir musluğa Su akmaya çalışmasıdır diyebiliriz. Tabi Bu durum bir hata durumudur. Z Yani High impedance olma</a:t>
            </a:r>
            <a:r>
              <a:rPr lang="tr-TR" sz="1200" b="1" i="0" kern="1200" baseline="0" smtClean="0">
                <a:solidFill>
                  <a:schemeClr val="tx1"/>
                </a:solidFill>
                <a:effectLst/>
                <a:latin typeface="+mn-lt"/>
                <a:ea typeface="+mn-ea"/>
                <a:cs typeface="+mn-cs"/>
              </a:rPr>
              <a:t> durumu ise </a:t>
            </a:r>
            <a:r>
              <a:rPr lang="tr-TR" sz="1200" b="1" i="0" kern="1200" smtClean="0">
                <a:solidFill>
                  <a:schemeClr val="tx1"/>
                </a:solidFill>
                <a:effectLst/>
                <a:latin typeface="+mn-lt"/>
                <a:ea typeface="+mn-ea"/>
                <a:cs typeface="+mn-cs"/>
              </a:rPr>
              <a:t>bu musluğa</a:t>
            </a:r>
            <a:r>
              <a:rPr lang="tr-TR" sz="1200" b="1" i="0" kern="1200" baseline="0" smtClean="0">
                <a:solidFill>
                  <a:schemeClr val="tx1"/>
                </a:solidFill>
                <a:effectLst/>
                <a:latin typeface="+mn-lt"/>
                <a:ea typeface="+mn-ea"/>
                <a:cs typeface="+mn-cs"/>
              </a:rPr>
              <a:t> hiçbir işçinin hortum bağlamaması durumu diyebiliriz.</a:t>
            </a:r>
          </a:p>
          <a:p>
            <a:endParaRPr lang="tr-TR" sz="1200" b="1" i="0" kern="1200" baseline="0" smtClean="0">
              <a:solidFill>
                <a:schemeClr val="tx1"/>
              </a:solidFill>
              <a:effectLst/>
              <a:latin typeface="+mn-lt"/>
              <a:ea typeface="+mn-ea"/>
              <a:cs typeface="+mn-cs"/>
            </a:endParaRPr>
          </a:p>
          <a:p>
            <a:r>
              <a:rPr lang="tr-TR" sz="1200" b="1" i="0" kern="1200" baseline="0" smtClean="0">
                <a:solidFill>
                  <a:schemeClr val="tx1"/>
                </a:solidFill>
                <a:effectLst/>
                <a:latin typeface="+mn-lt"/>
                <a:ea typeface="+mn-ea"/>
                <a:cs typeface="+mn-cs"/>
              </a:rPr>
              <a:t>Wire ile ilgili </a:t>
            </a:r>
            <a:r>
              <a:rPr lang="tr-TR" sz="1200" b="1" i="0" kern="1200" smtClean="0">
                <a:solidFill>
                  <a:schemeClr val="tx1"/>
                </a:solidFill>
                <a:effectLst/>
                <a:latin typeface="+mn-lt"/>
                <a:ea typeface="+mn-ea"/>
                <a:cs typeface="+mn-cs"/>
              </a:rPr>
              <a:t>en önemli konulardan bir tanesi musluk açıldığı anda suyun hemen aktarılmasıdır.</a:t>
            </a:r>
            <a:r>
              <a:rPr lang="tr-TR" sz="1200" b="1" i="0" kern="1200" baseline="0" smtClean="0">
                <a:solidFill>
                  <a:schemeClr val="tx1"/>
                </a:solidFill>
                <a:effectLst/>
                <a:latin typeface="+mn-lt"/>
                <a:ea typeface="+mn-ea"/>
                <a:cs typeface="+mn-cs"/>
              </a:rPr>
              <a:t> </a:t>
            </a:r>
            <a:r>
              <a:rPr lang="tr-TR" sz="1200" b="1" i="0" kern="1200" smtClean="0">
                <a:solidFill>
                  <a:schemeClr val="tx1"/>
                </a:solidFill>
                <a:effectLst/>
                <a:latin typeface="+mn-lt"/>
                <a:ea typeface="+mn-ea"/>
                <a:cs typeface="+mn-cs"/>
              </a:rPr>
              <a:t>Yani durumunu hemen güncelliyor</a:t>
            </a:r>
            <a:r>
              <a:rPr lang="tr-TR" sz="1200" b="1" i="0" kern="1200" baseline="0" smtClean="0">
                <a:solidFill>
                  <a:schemeClr val="tx1"/>
                </a:solidFill>
                <a:effectLst/>
                <a:latin typeface="+mn-lt"/>
                <a:ea typeface="+mn-ea"/>
                <a:cs typeface="+mn-cs"/>
              </a:rPr>
              <a:t> diyebiliriz. Yani herhangi bir depolama söz konusu değildir. </a:t>
            </a:r>
          </a:p>
          <a:p>
            <a:endParaRPr lang="tr-TR" sz="1200" b="1" i="0" kern="1200" baseline="0" smtClean="0">
              <a:solidFill>
                <a:schemeClr val="tx1"/>
              </a:solidFill>
              <a:effectLst/>
              <a:latin typeface="+mn-lt"/>
              <a:ea typeface="+mn-ea"/>
              <a:cs typeface="+mn-cs"/>
            </a:endParaRPr>
          </a:p>
          <a:p>
            <a:r>
              <a:rPr lang="tr-TR" sz="1200" b="1" i="0" kern="1200" baseline="0" smtClean="0">
                <a:solidFill>
                  <a:schemeClr val="tx1"/>
                </a:solidFill>
                <a:effectLst/>
                <a:latin typeface="+mn-lt"/>
                <a:ea typeface="+mn-ea"/>
                <a:cs typeface="+mn-cs"/>
              </a:rPr>
              <a:t>wire data tipi Combinational Logic tasarımlarında kullanılmaktadır. </a:t>
            </a:r>
          </a:p>
          <a:p>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4</a:t>
            </a:fld>
            <a:endParaRPr lang="tr-TR"/>
          </a:p>
        </p:txBody>
      </p:sp>
    </p:spTree>
    <p:extLst>
      <p:ext uri="{BB962C8B-B14F-4D97-AF65-F5344CB8AC3E}">
        <p14:creationId xmlns:p14="http://schemas.microsoft.com/office/powerpoint/2010/main" val="2661069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b="1" i="0" kern="1200" smtClean="0">
                <a:solidFill>
                  <a:schemeClr val="tx1"/>
                </a:solidFill>
                <a:effectLst/>
                <a:latin typeface="+mn-lt"/>
                <a:ea typeface="+mn-ea"/>
                <a:cs typeface="+mn-cs"/>
              </a:rPr>
              <a:t>Reg değişkeni için de şunu söyleyebiliriz arkadaşlar. Reg kendisine atanan değeri bir sonraki atama gelene kadar tutmaktadır yani bahsettiğim gibi işçiye veriyi verdiniz ve bir sonraki veriyi verene kadar Verdiğiniz  datayı elinde tutmakta ve</a:t>
            </a:r>
            <a:r>
              <a:rPr lang="tr-TR" sz="1200" b="1" i="0" kern="1200" baseline="0" smtClean="0">
                <a:solidFill>
                  <a:schemeClr val="tx1"/>
                </a:solidFill>
                <a:effectLst/>
                <a:latin typeface="+mn-lt"/>
                <a:ea typeface="+mn-ea"/>
                <a:cs typeface="+mn-cs"/>
              </a:rPr>
              <a:t> bir sonraki değer gelene kadar istediği şekilde işleyebilmektedir. Yani burada bir depolama yapısı vardır. </a:t>
            </a:r>
          </a:p>
          <a:p>
            <a:r>
              <a:rPr lang="tr-TR" sz="1200" b="1" i="0" kern="1200" baseline="0" smtClean="0">
                <a:solidFill>
                  <a:schemeClr val="tx1"/>
                </a:solidFill>
                <a:effectLst/>
                <a:latin typeface="+mn-lt"/>
                <a:ea typeface="+mn-ea"/>
                <a:cs typeface="+mn-cs"/>
              </a:rPr>
              <a:t>Yani bir register, flip flop yapısı oluşturulabilmektedir. Reg hem combinational hem de sequential devrelerde kullanılabilmektedir.</a:t>
            </a:r>
          </a:p>
          <a:p>
            <a:endParaRPr lang="tr-TR" sz="1200" b="1" i="0" kern="1200" baseline="0" smtClean="0">
              <a:solidFill>
                <a:schemeClr val="tx1"/>
              </a:solidFill>
              <a:effectLst/>
              <a:latin typeface="+mn-lt"/>
              <a:ea typeface="+mn-ea"/>
              <a:cs typeface="+mn-cs"/>
            </a:endParaRPr>
          </a:p>
          <a:p>
            <a:r>
              <a:rPr lang="tr-TR" sz="1200" b="1" i="0" kern="1200" baseline="0" smtClean="0">
                <a:solidFill>
                  <a:schemeClr val="tx1"/>
                </a:solidFill>
                <a:effectLst/>
                <a:latin typeface="+mn-lt"/>
                <a:ea typeface="+mn-ea"/>
                <a:cs typeface="+mn-cs"/>
              </a:rPr>
              <a:t>Şimdi hem reg hem de wire yapısını bir örnek ile pekiştirmek istiyorum arkadaşlar. </a:t>
            </a:r>
          </a:p>
          <a:p>
            <a:endParaRPr lang="tr-TR" smtClean="0"/>
          </a:p>
        </p:txBody>
      </p:sp>
      <p:sp>
        <p:nvSpPr>
          <p:cNvPr id="4" name="Slayt Numarası Yer Tutucusu 3"/>
          <p:cNvSpPr>
            <a:spLocks noGrp="1"/>
          </p:cNvSpPr>
          <p:nvPr>
            <p:ph type="sldNum" sz="quarter" idx="10"/>
          </p:nvPr>
        </p:nvSpPr>
        <p:spPr/>
        <p:txBody>
          <a:bodyPr/>
          <a:lstStyle/>
          <a:p>
            <a:fld id="{C2B4493F-00C4-4827-BC12-BF3C09C8CC5D}" type="slidenum">
              <a:rPr lang="tr-TR" smtClean="0"/>
              <a:t>5</a:t>
            </a:fld>
            <a:endParaRPr lang="tr-TR"/>
          </a:p>
        </p:txBody>
      </p:sp>
    </p:spTree>
    <p:extLst>
      <p:ext uri="{BB962C8B-B14F-4D97-AF65-F5344CB8AC3E}">
        <p14:creationId xmlns:p14="http://schemas.microsoft.com/office/powerpoint/2010/main" val="2359341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mtClean="0"/>
              <a:t>Burada puzzle1</a:t>
            </a:r>
            <a:r>
              <a:rPr lang="tr-TR" baseline="0" smtClean="0"/>
              <a:t> i görüyorsunuz arkadaşlar. Her bir verilog kodu modüle denildikten sonra modül ismi girilerek puzzlelerın giriş ve çıkışlarını ifade edebildiğiniz bir yapı sunuyor. İnput denildiğinde bunun bir giriş olduğunu ve output denildiğinde bunun bir çıkış olduğunu ifade etmiş oluyoruz. Yani bizim işçimize bir değeri input ile verip onun ürettiği datayı output ile alıyoruz. Burada gördüğünüz gibi wire ve reg kullanılmış. Wire ile cable1 den veri alınıp cable2 reg’inde veriyi tutup işlem yapılması amaçlanmış. Cable2 gelen veriyi tersine çevirip dışarı aktarmaktadır. puzzle2 de cable2 den gelen datayı alıp aynı şekilde tersine çevirip dışarı aktarıyor. </a:t>
            </a:r>
          </a:p>
          <a:p>
            <a:pPr marL="0" marR="0" lvl="0" indent="0" algn="l" defTabSz="914400" rtl="0" eaLnBrk="1" fontAlgn="auto" latinLnBrk="0" hangingPunct="1">
              <a:lnSpc>
                <a:spcPct val="100000"/>
              </a:lnSpc>
              <a:spcBef>
                <a:spcPts val="0"/>
              </a:spcBef>
              <a:spcAft>
                <a:spcPts val="0"/>
              </a:spcAft>
              <a:buClrTx/>
              <a:buSzTx/>
              <a:buFontTx/>
              <a:buNone/>
              <a:tabLst/>
              <a:defRPr/>
            </a:pPr>
            <a:r>
              <a:rPr lang="tr-TR" baseline="0" smtClean="0"/>
              <a:t>Burada aktarma işlemi için eşittir kullanılmıştır. Ayrıca küçük eşittir ile aktarma da yapılabilmektedir. O konuya daha detaylıca ilerde giriş yapacağız. </a:t>
            </a:r>
          </a:p>
          <a:p>
            <a:pPr marL="0" marR="0" lvl="0" indent="0" algn="l" defTabSz="914400" rtl="0" eaLnBrk="1" fontAlgn="auto" latinLnBrk="0" hangingPunct="1">
              <a:lnSpc>
                <a:spcPct val="100000"/>
              </a:lnSpc>
              <a:spcBef>
                <a:spcPts val="0"/>
              </a:spcBef>
              <a:spcAft>
                <a:spcPts val="0"/>
              </a:spcAft>
              <a:buClrTx/>
              <a:buSzTx/>
              <a:buFontTx/>
              <a:buNone/>
              <a:tabLst/>
              <a:defRPr/>
            </a:pPr>
            <a:endParaRPr lang="tr-TR" baseline="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tr-TR" baseline="0" smtClean="0"/>
              <a:t>{RESMİ ANLAT}</a:t>
            </a:r>
            <a:endParaRPr lang="tr-TR" smtClean="0"/>
          </a:p>
          <a:p>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6</a:t>
            </a:fld>
            <a:endParaRPr lang="tr-TR"/>
          </a:p>
        </p:txBody>
      </p:sp>
    </p:spTree>
    <p:extLst>
      <p:ext uri="{BB962C8B-B14F-4D97-AF65-F5344CB8AC3E}">
        <p14:creationId xmlns:p14="http://schemas.microsoft.com/office/powerpoint/2010/main" val="2803998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mtClean="0"/>
              <a:t>Data</a:t>
            </a:r>
            <a:r>
              <a:rPr lang="tr-TR" baseline="0" smtClean="0"/>
              <a:t> tipleri ile devam ediyoruz arkadaşlar. Eğer bize 1 bitlik bir veri aktarımı yetmiyorsa birden fazla veri aktarmak için vektörler kullanılmaktadır. </a:t>
            </a:r>
          </a:p>
          <a:p>
            <a:endParaRPr lang="tr-TR" baseline="0" smtClean="0"/>
          </a:p>
          <a:p>
            <a:r>
              <a:rPr lang="tr-TR" baseline="0" smtClean="0"/>
              <a:t>Ayrıca array tipleride sıkça kullanılmaktadır. </a:t>
            </a:r>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7</a:t>
            </a:fld>
            <a:endParaRPr lang="tr-TR"/>
          </a:p>
        </p:txBody>
      </p:sp>
    </p:spTree>
    <p:extLst>
      <p:ext uri="{BB962C8B-B14F-4D97-AF65-F5344CB8AC3E}">
        <p14:creationId xmlns:p14="http://schemas.microsoft.com/office/powerpoint/2010/main" val="4100512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baseline="0" smtClean="0"/>
              <a:t>Beni dinlediğiniz için teşekkür ederim.</a:t>
            </a:r>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9</a:t>
            </a:fld>
            <a:endParaRPr lang="tr-TR"/>
          </a:p>
        </p:txBody>
      </p:sp>
    </p:spTree>
    <p:extLst>
      <p:ext uri="{BB962C8B-B14F-4D97-AF65-F5344CB8AC3E}">
        <p14:creationId xmlns:p14="http://schemas.microsoft.com/office/powerpoint/2010/main" val="24658938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12.10.2021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2807755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12.10.2021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260544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12.10.2021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179256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12.10.2021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99796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58EC81DA-0F31-4EF5-8FA1-010BA321E2EC}" type="datetimeFigureOut">
              <a:rPr lang="tr-TR" smtClean="0"/>
              <a:t>12.10.2021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185846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58EC81DA-0F31-4EF5-8FA1-010BA321E2EC}" type="datetimeFigureOut">
              <a:rPr lang="tr-TR" smtClean="0"/>
              <a:t>12.10.2021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062750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58EC81DA-0F31-4EF5-8FA1-010BA321E2EC}" type="datetimeFigureOut">
              <a:rPr lang="tr-TR" smtClean="0"/>
              <a:t>12.10.2021</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4275922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58EC81DA-0F31-4EF5-8FA1-010BA321E2EC}" type="datetimeFigureOut">
              <a:rPr lang="tr-TR" smtClean="0"/>
              <a:t>12.10.2021</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5989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58EC81DA-0F31-4EF5-8FA1-010BA321E2EC}" type="datetimeFigureOut">
              <a:rPr lang="tr-TR" smtClean="0"/>
              <a:t>12.10.2021</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519254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58EC81DA-0F31-4EF5-8FA1-010BA321E2EC}" type="datetimeFigureOut">
              <a:rPr lang="tr-TR" smtClean="0"/>
              <a:t>12.10.2021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3762269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58EC81DA-0F31-4EF5-8FA1-010BA321E2EC}" type="datetimeFigureOut">
              <a:rPr lang="tr-TR" smtClean="0"/>
              <a:t>12.10.2021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267717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EC81DA-0F31-4EF5-8FA1-010BA321E2EC}" type="datetimeFigureOut">
              <a:rPr lang="tr-TR" smtClean="0"/>
              <a:t>12.10.2021</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BD18B5-CC1C-4E70-AB52-90BD4E80584A}" type="slidenum">
              <a:rPr lang="tr-TR" smtClean="0"/>
              <a:t>‹#›</a:t>
            </a:fld>
            <a:endParaRPr lang="tr-TR"/>
          </a:p>
        </p:txBody>
      </p:sp>
    </p:spTree>
    <p:extLst>
      <p:ext uri="{BB962C8B-B14F-4D97-AF65-F5344CB8AC3E}">
        <p14:creationId xmlns:p14="http://schemas.microsoft.com/office/powerpoint/2010/main" val="225408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gif"/><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 y="0"/>
            <a:ext cx="10287000" cy="6858000"/>
          </a:xfrm>
          <a:prstGeom prst="rect">
            <a:avLst/>
          </a:prstGeom>
        </p:spPr>
      </p:pic>
      <p:sp>
        <p:nvSpPr>
          <p:cNvPr id="5" name="Metin kutusu 4"/>
          <p:cNvSpPr txBox="1"/>
          <p:nvPr/>
        </p:nvSpPr>
        <p:spPr>
          <a:xfrm>
            <a:off x="4888836" y="6045200"/>
            <a:ext cx="2566728" cy="707886"/>
          </a:xfrm>
          <a:prstGeom prst="rect">
            <a:avLst/>
          </a:prstGeom>
          <a:noFill/>
        </p:spPr>
        <p:txBody>
          <a:bodyPr wrap="none" rtlCol="0">
            <a:spAutoFit/>
          </a:bodyPr>
          <a:lstStyle/>
          <a:p>
            <a:r>
              <a:rPr lang="tr-TR" sz="4000" b="1" smtClean="0">
                <a:latin typeface="Informal Roman" panose="030604020304060B0204" pitchFamily="66" charset="0"/>
              </a:rPr>
              <a:t>FATİH İLİĞ</a:t>
            </a:r>
            <a:endParaRPr lang="tr-TR" sz="4000" b="1">
              <a:latin typeface="Informal Roman" panose="030604020304060B0204" pitchFamily="66" charset="0"/>
            </a:endParaRPr>
          </a:p>
        </p:txBody>
      </p:sp>
    </p:spTree>
    <p:extLst>
      <p:ext uri="{BB962C8B-B14F-4D97-AF65-F5344CB8AC3E}">
        <p14:creationId xmlns:p14="http://schemas.microsoft.com/office/powerpoint/2010/main" val="26962887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8700" y="0"/>
            <a:ext cx="10287000" cy="6858000"/>
          </a:xfrm>
          <a:prstGeom prst="rect">
            <a:avLst/>
          </a:prstGeom>
        </p:spPr>
      </p:pic>
      <p:sp>
        <p:nvSpPr>
          <p:cNvPr id="5" name="Metin kutusu 4"/>
          <p:cNvSpPr txBox="1"/>
          <p:nvPr/>
        </p:nvSpPr>
        <p:spPr>
          <a:xfrm>
            <a:off x="3356519" y="5486401"/>
            <a:ext cx="6152582" cy="707886"/>
          </a:xfrm>
          <a:prstGeom prst="rect">
            <a:avLst/>
          </a:prstGeom>
          <a:noFill/>
        </p:spPr>
        <p:txBody>
          <a:bodyPr wrap="none" rtlCol="0">
            <a:spAutoFit/>
          </a:bodyPr>
          <a:lstStyle/>
          <a:p>
            <a:r>
              <a:rPr lang="tr-TR" sz="4000" b="1" smtClean="0">
                <a:solidFill>
                  <a:schemeClr val="bg1"/>
                </a:solidFill>
              </a:rPr>
              <a:t>Dinlediğiniz için teşekkürler.</a:t>
            </a:r>
            <a:endParaRPr lang="tr-TR" sz="4000" b="1">
              <a:solidFill>
                <a:schemeClr val="bg1"/>
              </a:solidFill>
            </a:endParaRPr>
          </a:p>
        </p:txBody>
      </p:sp>
    </p:spTree>
    <p:extLst>
      <p:ext uri="{BB962C8B-B14F-4D97-AF65-F5344CB8AC3E}">
        <p14:creationId xmlns:p14="http://schemas.microsoft.com/office/powerpoint/2010/main" val="4250405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up 15"/>
          <p:cNvGrpSpPr/>
          <p:nvPr/>
        </p:nvGrpSpPr>
        <p:grpSpPr>
          <a:xfrm>
            <a:off x="4689020" y="1027906"/>
            <a:ext cx="2865120" cy="2762022"/>
            <a:chOff x="4664165" y="1562146"/>
            <a:chExt cx="2865120" cy="2762022"/>
          </a:xfrm>
        </p:grpSpPr>
        <p:sp>
          <p:nvSpPr>
            <p:cNvPr id="12" name="Dikdörtgen 11"/>
            <p:cNvSpPr/>
            <p:nvPr/>
          </p:nvSpPr>
          <p:spPr>
            <a:xfrm>
              <a:off x="4664165" y="1562146"/>
              <a:ext cx="2865120" cy="27620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7" name="Resim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6098" y="1562146"/>
              <a:ext cx="2710774" cy="2706524"/>
            </a:xfrm>
            <a:prstGeom prst="rect">
              <a:avLst/>
            </a:prstGeom>
          </p:spPr>
        </p:pic>
        <p:pic>
          <p:nvPicPr>
            <p:cNvPr id="8" name="Resim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54535" y="2269309"/>
              <a:ext cx="558800" cy="558800"/>
            </a:xfrm>
            <a:prstGeom prst="rect">
              <a:avLst/>
            </a:prstGeom>
          </p:spPr>
        </p:pic>
        <p:pic>
          <p:nvPicPr>
            <p:cNvPr id="9" name="Resim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89335" y="1942738"/>
              <a:ext cx="558800" cy="558800"/>
            </a:xfrm>
            <a:prstGeom prst="rect">
              <a:avLst/>
            </a:prstGeom>
          </p:spPr>
        </p:pic>
        <p:pic>
          <p:nvPicPr>
            <p:cNvPr id="10" name="Resim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89435" y="3280429"/>
              <a:ext cx="558800" cy="558800"/>
            </a:xfrm>
            <a:prstGeom prst="rect">
              <a:avLst/>
            </a:prstGeom>
          </p:spPr>
        </p:pic>
        <p:pic>
          <p:nvPicPr>
            <p:cNvPr id="11" name="Resim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1398" y="2926848"/>
              <a:ext cx="558800" cy="558800"/>
            </a:xfrm>
            <a:prstGeom prst="rect">
              <a:avLst/>
            </a:prstGeom>
          </p:spPr>
        </p:pic>
      </p:grpSp>
      <p:sp>
        <p:nvSpPr>
          <p:cNvPr id="13" name="Metin kutusu 12"/>
          <p:cNvSpPr txBox="1"/>
          <p:nvPr/>
        </p:nvSpPr>
        <p:spPr>
          <a:xfrm>
            <a:off x="6553523" y="945709"/>
            <a:ext cx="970137" cy="523220"/>
          </a:xfrm>
          <a:prstGeom prst="rect">
            <a:avLst/>
          </a:prstGeom>
          <a:noFill/>
        </p:spPr>
        <p:txBody>
          <a:bodyPr wrap="none" rtlCol="0">
            <a:spAutoFit/>
          </a:bodyPr>
          <a:lstStyle/>
          <a:p>
            <a:r>
              <a:rPr lang="tr-TR" sz="2800" smtClean="0"/>
              <a:t>FPGA</a:t>
            </a:r>
            <a:endParaRPr lang="tr-TR" sz="2800"/>
          </a:p>
        </p:txBody>
      </p:sp>
      <p:sp>
        <p:nvSpPr>
          <p:cNvPr id="14" name="Unvan 13"/>
          <p:cNvSpPr>
            <a:spLocks noGrp="1"/>
          </p:cNvSpPr>
          <p:nvPr>
            <p:ph type="title"/>
          </p:nvPr>
        </p:nvSpPr>
        <p:spPr/>
        <p:txBody>
          <a:bodyPr/>
          <a:lstStyle/>
          <a:p>
            <a:r>
              <a:rPr lang="tr-TR" smtClean="0"/>
              <a:t>FPGA workers</a:t>
            </a:r>
            <a:endParaRPr lang="tr-TR"/>
          </a:p>
        </p:txBody>
      </p:sp>
      <p:pic>
        <p:nvPicPr>
          <p:cNvPr id="15" name="Resim 14"/>
          <p:cNvPicPr/>
          <p:nvPr/>
        </p:nvPicPr>
        <p:blipFill>
          <a:blip r:embed="rId5"/>
          <a:stretch>
            <a:fillRect/>
          </a:stretch>
        </p:blipFill>
        <p:spPr>
          <a:xfrm>
            <a:off x="1397497" y="3872125"/>
            <a:ext cx="9633585" cy="2809875"/>
          </a:xfrm>
          <a:prstGeom prst="rect">
            <a:avLst/>
          </a:prstGeom>
        </p:spPr>
      </p:pic>
      <p:pic>
        <p:nvPicPr>
          <p:cNvPr id="17" name="Resim 16" descr="C:\Users\Administrator\Desktop\IMG_20200806_181215.jpg"/>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049668" y="3630899"/>
            <a:ext cx="2587496" cy="1454056"/>
          </a:xfrm>
          <a:prstGeom prst="rect">
            <a:avLst/>
          </a:prstGeom>
          <a:noFill/>
          <a:ln>
            <a:noFill/>
          </a:ln>
        </p:spPr>
      </p:pic>
    </p:spTree>
    <p:extLst>
      <p:ext uri="{BB962C8B-B14F-4D97-AF65-F5344CB8AC3E}">
        <p14:creationId xmlns:p14="http://schemas.microsoft.com/office/powerpoint/2010/main" val="28091095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çerik Yer Tutucusu 2"/>
          <p:cNvSpPr>
            <a:spLocks noGrp="1"/>
          </p:cNvSpPr>
          <p:nvPr>
            <p:ph idx="1"/>
          </p:nvPr>
        </p:nvSpPr>
        <p:spPr>
          <a:xfrm>
            <a:off x="951775" y="673100"/>
            <a:ext cx="10515600" cy="1854200"/>
          </a:xfrm>
        </p:spPr>
        <p:txBody>
          <a:bodyPr/>
          <a:lstStyle/>
          <a:p>
            <a:pPr marL="0" indent="0">
              <a:buNone/>
            </a:pPr>
            <a:endParaRPr lang="tr-TR" smtClean="0"/>
          </a:p>
          <a:p>
            <a:r>
              <a:rPr lang="tr-TR" smtClean="0"/>
              <a:t>Wire (İşçilerin veriyi aktarması için yol yaratır)</a:t>
            </a:r>
          </a:p>
          <a:p>
            <a:r>
              <a:rPr lang="tr-TR" smtClean="0"/>
              <a:t>Reg (İşçilerin veriyi alıp elinde tutmasını sağlar)</a:t>
            </a:r>
            <a:endParaRPr lang="tr-TR"/>
          </a:p>
        </p:txBody>
      </p:sp>
      <p:sp>
        <p:nvSpPr>
          <p:cNvPr id="6" name="Unvan 1"/>
          <p:cNvSpPr>
            <a:spLocks noGrp="1"/>
          </p:cNvSpPr>
          <p:nvPr>
            <p:ph type="title"/>
          </p:nvPr>
        </p:nvSpPr>
        <p:spPr>
          <a:xfrm>
            <a:off x="838200" y="365126"/>
            <a:ext cx="10515600" cy="803274"/>
          </a:xfrm>
        </p:spPr>
        <p:txBody>
          <a:bodyPr>
            <a:normAutofit fontScale="90000"/>
          </a:bodyPr>
          <a:lstStyle/>
          <a:p>
            <a:r>
              <a:rPr lang="tr-TR" b="1" smtClean="0"/>
              <a:t>Data Tipleri</a:t>
            </a:r>
            <a:r>
              <a:rPr lang="tr-TR" b="1"/>
              <a:t/>
            </a:r>
            <a:br>
              <a:rPr lang="tr-TR" b="1"/>
            </a:br>
            <a:endParaRPr lang="tr-TR"/>
          </a:p>
        </p:txBody>
      </p:sp>
      <p:grpSp>
        <p:nvGrpSpPr>
          <p:cNvPr id="7" name="Grup 6"/>
          <p:cNvGrpSpPr/>
          <p:nvPr/>
        </p:nvGrpSpPr>
        <p:grpSpPr>
          <a:xfrm>
            <a:off x="4245065" y="2413046"/>
            <a:ext cx="2865120" cy="2762022"/>
            <a:chOff x="4664165" y="1562146"/>
            <a:chExt cx="2865120" cy="2762022"/>
          </a:xfrm>
        </p:grpSpPr>
        <p:sp>
          <p:nvSpPr>
            <p:cNvPr id="8" name="Dikdörtgen 7"/>
            <p:cNvSpPr/>
            <p:nvPr/>
          </p:nvSpPr>
          <p:spPr>
            <a:xfrm>
              <a:off x="4664165" y="1562146"/>
              <a:ext cx="2865120" cy="27620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9" name="Resi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6098" y="1562146"/>
              <a:ext cx="2710774" cy="2706524"/>
            </a:xfrm>
            <a:prstGeom prst="rect">
              <a:avLst/>
            </a:prstGeom>
          </p:spPr>
        </p:pic>
        <p:pic>
          <p:nvPicPr>
            <p:cNvPr id="10" name="Resim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54535" y="2269309"/>
              <a:ext cx="558800" cy="558800"/>
            </a:xfrm>
            <a:prstGeom prst="rect">
              <a:avLst/>
            </a:prstGeom>
          </p:spPr>
        </p:pic>
        <p:pic>
          <p:nvPicPr>
            <p:cNvPr id="11" name="Resim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89335" y="1942738"/>
              <a:ext cx="558800" cy="558800"/>
            </a:xfrm>
            <a:prstGeom prst="rect">
              <a:avLst/>
            </a:prstGeom>
          </p:spPr>
        </p:pic>
        <p:pic>
          <p:nvPicPr>
            <p:cNvPr id="12" name="Resim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89435" y="3280429"/>
              <a:ext cx="558800" cy="558800"/>
            </a:xfrm>
            <a:prstGeom prst="rect">
              <a:avLst/>
            </a:prstGeom>
          </p:spPr>
        </p:pic>
        <p:pic>
          <p:nvPicPr>
            <p:cNvPr id="13" name="Resim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1398" y="2926848"/>
              <a:ext cx="558800" cy="558800"/>
            </a:xfrm>
            <a:prstGeom prst="rect">
              <a:avLst/>
            </a:prstGeom>
          </p:spPr>
        </p:pic>
      </p:grpSp>
      <p:pic>
        <p:nvPicPr>
          <p:cNvPr id="17" name="Resim 1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01156" y="4192470"/>
            <a:ext cx="1163302" cy="894848"/>
          </a:xfrm>
          <a:prstGeom prst="rect">
            <a:avLst/>
          </a:prstGeom>
        </p:spPr>
      </p:pic>
    </p:spTree>
    <p:extLst>
      <p:ext uri="{BB962C8B-B14F-4D97-AF65-F5344CB8AC3E}">
        <p14:creationId xmlns:p14="http://schemas.microsoft.com/office/powerpoint/2010/main" val="19911095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up 5"/>
          <p:cNvGrpSpPr/>
          <p:nvPr/>
        </p:nvGrpSpPr>
        <p:grpSpPr>
          <a:xfrm>
            <a:off x="5635920" y="2828713"/>
            <a:ext cx="2865120" cy="2762022"/>
            <a:chOff x="4664165" y="1562146"/>
            <a:chExt cx="2865120" cy="2762022"/>
          </a:xfrm>
        </p:grpSpPr>
        <p:sp>
          <p:nvSpPr>
            <p:cNvPr id="7" name="Dikdörtgen 6"/>
            <p:cNvSpPr/>
            <p:nvPr/>
          </p:nvSpPr>
          <p:spPr>
            <a:xfrm>
              <a:off x="4664165" y="1562146"/>
              <a:ext cx="2865120" cy="27620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8" name="Resi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6098" y="1562146"/>
              <a:ext cx="2710774" cy="2706524"/>
            </a:xfrm>
            <a:prstGeom prst="rect">
              <a:avLst/>
            </a:prstGeom>
          </p:spPr>
        </p:pic>
        <p:pic>
          <p:nvPicPr>
            <p:cNvPr id="9" name="Resim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54535" y="2269309"/>
              <a:ext cx="558800" cy="558800"/>
            </a:xfrm>
            <a:prstGeom prst="rect">
              <a:avLst/>
            </a:prstGeom>
          </p:spPr>
        </p:pic>
        <p:pic>
          <p:nvPicPr>
            <p:cNvPr id="10" name="Resim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89335" y="1942738"/>
              <a:ext cx="558800" cy="558800"/>
            </a:xfrm>
            <a:prstGeom prst="rect">
              <a:avLst/>
            </a:prstGeom>
          </p:spPr>
        </p:pic>
        <p:pic>
          <p:nvPicPr>
            <p:cNvPr id="11" name="Resim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89435" y="3280429"/>
              <a:ext cx="558800" cy="558800"/>
            </a:xfrm>
            <a:prstGeom prst="rect">
              <a:avLst/>
            </a:prstGeom>
          </p:spPr>
        </p:pic>
        <p:pic>
          <p:nvPicPr>
            <p:cNvPr id="12" name="Resim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1398" y="2926848"/>
              <a:ext cx="558800" cy="558800"/>
            </a:xfrm>
            <a:prstGeom prst="rect">
              <a:avLst/>
            </a:prstGeom>
          </p:spPr>
        </p:pic>
      </p:grpSp>
      <p:sp>
        <p:nvSpPr>
          <p:cNvPr id="2" name="Unvan 1"/>
          <p:cNvSpPr>
            <a:spLocks noGrp="1"/>
          </p:cNvSpPr>
          <p:nvPr>
            <p:ph type="title"/>
          </p:nvPr>
        </p:nvSpPr>
        <p:spPr/>
        <p:txBody>
          <a:bodyPr/>
          <a:lstStyle/>
          <a:p>
            <a:r>
              <a:rPr lang="tr-TR" smtClean="0"/>
              <a:t>Data Tipleri</a:t>
            </a:r>
            <a:endParaRPr lang="tr-TR"/>
          </a:p>
        </p:txBody>
      </p:sp>
      <p:sp>
        <p:nvSpPr>
          <p:cNvPr id="3" name="İçerik Yer Tutucusu 2"/>
          <p:cNvSpPr>
            <a:spLocks noGrp="1"/>
          </p:cNvSpPr>
          <p:nvPr>
            <p:ph idx="1"/>
          </p:nvPr>
        </p:nvSpPr>
        <p:spPr/>
        <p:txBody>
          <a:bodyPr/>
          <a:lstStyle/>
          <a:p>
            <a:r>
              <a:rPr lang="tr-TR" smtClean="0"/>
              <a:t>Wire : Componentler(Puzzle) arasında bağlantıyı sağlayan kablolar</a:t>
            </a:r>
          </a:p>
          <a:p>
            <a:pPr lvl="1"/>
            <a:r>
              <a:rPr lang="tr-TR" smtClean="0"/>
              <a:t>0, 1, X ve Z </a:t>
            </a:r>
          </a:p>
          <a:p>
            <a:pPr lvl="1"/>
            <a:endParaRPr lang="tr-TR"/>
          </a:p>
          <a:p>
            <a:pPr lvl="1"/>
            <a:endParaRPr lang="tr-TR" smtClean="0"/>
          </a:p>
          <a:p>
            <a:pPr lvl="1"/>
            <a:endParaRPr lang="tr-TR"/>
          </a:p>
          <a:p>
            <a:pPr lvl="1"/>
            <a:endParaRPr lang="tr-TR" smtClean="0"/>
          </a:p>
          <a:p>
            <a:pPr marL="457200" lvl="1" indent="0">
              <a:buNone/>
            </a:pPr>
            <a:endParaRPr lang="tr-TR"/>
          </a:p>
          <a:p>
            <a:pPr lvl="1"/>
            <a:r>
              <a:rPr lang="tr-TR">
                <a:solidFill>
                  <a:srgbClr val="7030A0"/>
                </a:solidFill>
              </a:rPr>
              <a:t>w</a:t>
            </a:r>
            <a:r>
              <a:rPr lang="tr-TR" smtClean="0">
                <a:solidFill>
                  <a:srgbClr val="7030A0"/>
                </a:solidFill>
              </a:rPr>
              <a:t>ire</a:t>
            </a:r>
            <a:r>
              <a:rPr lang="tr-TR" smtClean="0"/>
              <a:t> degisken;</a:t>
            </a:r>
          </a:p>
          <a:p>
            <a:pPr lvl="1"/>
            <a:r>
              <a:rPr lang="tr-TR" smtClean="0">
                <a:solidFill>
                  <a:srgbClr val="7030A0"/>
                </a:solidFill>
              </a:rPr>
              <a:t>wire</a:t>
            </a:r>
            <a:r>
              <a:rPr lang="tr-TR" smtClean="0"/>
              <a:t> degisken1,degisken2;</a:t>
            </a:r>
          </a:p>
          <a:p>
            <a:pPr lvl="1"/>
            <a:endParaRPr lang="tr-TR" smtClean="0"/>
          </a:p>
          <a:p>
            <a:pPr lvl="1"/>
            <a:endParaRPr lang="tr-TR"/>
          </a:p>
        </p:txBody>
      </p:sp>
      <p:pic>
        <p:nvPicPr>
          <p:cNvPr id="1026" name="Picture 2" descr="https://www.cs.bu.edu/~best/courses/cs109/modules/transistors2gates/images/transistor-as-faucet.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58234" y="2808348"/>
            <a:ext cx="2816225" cy="1401376"/>
          </a:xfrm>
          <a:prstGeom prst="rect">
            <a:avLst/>
          </a:prstGeom>
          <a:noFill/>
          <a:extLst>
            <a:ext uri="{909E8E84-426E-40DD-AFC4-6F175D3DCCD1}">
              <a14:hiddenFill xmlns:a14="http://schemas.microsoft.com/office/drawing/2010/main">
                <a:solidFill>
                  <a:srgbClr val="FFFFFF"/>
                </a:solidFill>
              </a14:hiddenFill>
            </a:ext>
          </a:extLst>
        </p:spPr>
      </p:pic>
      <p:pic>
        <p:nvPicPr>
          <p:cNvPr id="13" name="Resim 12"/>
          <p:cNvPicPr>
            <a:picLocks noChangeAspect="1"/>
          </p:cNvPicPr>
          <p:nvPr/>
        </p:nvPicPr>
        <p:blipFill>
          <a:blip r:embed="rId6" cstate="print">
            <a:biLevel thresh="75000"/>
            <a:extLst>
              <a:ext uri="{28A0092B-C50C-407E-A947-70E740481C1C}">
                <a14:useLocalDpi xmlns:a14="http://schemas.microsoft.com/office/drawing/2010/main" val="0"/>
              </a:ext>
            </a:extLst>
          </a:blip>
          <a:stretch>
            <a:fillRect/>
          </a:stretch>
        </p:blipFill>
        <p:spPr>
          <a:xfrm rot="9686244">
            <a:off x="7679509" y="3709284"/>
            <a:ext cx="1401762" cy="1401762"/>
          </a:xfrm>
          <a:prstGeom prst="rect">
            <a:avLst/>
          </a:prstGeom>
        </p:spPr>
      </p:pic>
      <p:pic>
        <p:nvPicPr>
          <p:cNvPr id="14" name="Resim 13"/>
          <p:cNvPicPr>
            <a:picLocks noChangeAspect="1"/>
          </p:cNvPicPr>
          <p:nvPr/>
        </p:nvPicPr>
        <p:blipFill>
          <a:blip r:embed="rId6" cstate="print">
            <a:biLevel thresh="75000"/>
            <a:extLst>
              <a:ext uri="{28A0092B-C50C-407E-A947-70E740481C1C}">
                <a14:useLocalDpi xmlns:a14="http://schemas.microsoft.com/office/drawing/2010/main" val="0"/>
              </a:ext>
            </a:extLst>
          </a:blip>
          <a:stretch>
            <a:fillRect/>
          </a:stretch>
        </p:blipFill>
        <p:spPr>
          <a:xfrm rot="9686244">
            <a:off x="6187549" y="4154875"/>
            <a:ext cx="1401762" cy="1401762"/>
          </a:xfrm>
          <a:prstGeom prst="rect">
            <a:avLst/>
          </a:prstGeom>
        </p:spPr>
      </p:pic>
      <p:sp>
        <p:nvSpPr>
          <p:cNvPr id="5" name="Dikdörtgen 4"/>
          <p:cNvSpPr/>
          <p:nvPr/>
        </p:nvSpPr>
        <p:spPr>
          <a:xfrm>
            <a:off x="1905801" y="3680550"/>
            <a:ext cx="887506" cy="1008529"/>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tr-TR"/>
          </a:p>
        </p:txBody>
      </p:sp>
      <p:sp>
        <p:nvSpPr>
          <p:cNvPr id="16" name="Dikdörtgen 15"/>
          <p:cNvSpPr/>
          <p:nvPr/>
        </p:nvSpPr>
        <p:spPr>
          <a:xfrm>
            <a:off x="3489992" y="3892143"/>
            <a:ext cx="887506" cy="1008529"/>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tr-TR"/>
          </a:p>
        </p:txBody>
      </p:sp>
      <p:sp>
        <p:nvSpPr>
          <p:cNvPr id="17" name="Dikdörtgen 16"/>
          <p:cNvSpPr/>
          <p:nvPr/>
        </p:nvSpPr>
        <p:spPr>
          <a:xfrm>
            <a:off x="3965201" y="3675899"/>
            <a:ext cx="218516" cy="506076"/>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tr-TR"/>
          </a:p>
        </p:txBody>
      </p:sp>
      <p:sp>
        <p:nvSpPr>
          <p:cNvPr id="18" name="Dikdörtgen 17"/>
          <p:cNvSpPr/>
          <p:nvPr/>
        </p:nvSpPr>
        <p:spPr>
          <a:xfrm>
            <a:off x="3642392" y="4044543"/>
            <a:ext cx="887506" cy="1008529"/>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tr-TR"/>
          </a:p>
        </p:txBody>
      </p:sp>
      <p:sp>
        <p:nvSpPr>
          <p:cNvPr id="19" name="Dikdörtgen 18"/>
          <p:cNvSpPr/>
          <p:nvPr/>
        </p:nvSpPr>
        <p:spPr>
          <a:xfrm>
            <a:off x="3500229" y="3675899"/>
            <a:ext cx="218516" cy="506076"/>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tr-TR"/>
          </a:p>
        </p:txBody>
      </p:sp>
    </p:spTree>
    <p:extLst>
      <p:ext uri="{BB962C8B-B14F-4D97-AF65-F5344CB8AC3E}">
        <p14:creationId xmlns:p14="http://schemas.microsoft.com/office/powerpoint/2010/main" val="16982576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838200" y="995082"/>
            <a:ext cx="10515600" cy="5181881"/>
          </a:xfrm>
        </p:spPr>
        <p:txBody>
          <a:bodyPr/>
          <a:lstStyle/>
          <a:p>
            <a:r>
              <a:rPr lang="tr-TR" smtClean="0"/>
              <a:t>Reg: Reg değişkeni kendisine atanan değeri bir sonraki atama gelene kadar tutmaktadır. </a:t>
            </a:r>
          </a:p>
          <a:p>
            <a:r>
              <a:rPr lang="tr-TR" smtClean="0">
                <a:solidFill>
                  <a:srgbClr val="7030A0"/>
                </a:solidFill>
              </a:rPr>
              <a:t>Reg</a:t>
            </a:r>
            <a:r>
              <a:rPr lang="tr-TR" smtClean="0"/>
              <a:t> degisken;</a:t>
            </a:r>
          </a:p>
        </p:txBody>
      </p:sp>
      <p:grpSp>
        <p:nvGrpSpPr>
          <p:cNvPr id="4" name="Grup 3"/>
          <p:cNvGrpSpPr/>
          <p:nvPr/>
        </p:nvGrpSpPr>
        <p:grpSpPr>
          <a:xfrm>
            <a:off x="4313019" y="2504103"/>
            <a:ext cx="2865120" cy="2762022"/>
            <a:chOff x="4664165" y="1562146"/>
            <a:chExt cx="2865120" cy="2762022"/>
          </a:xfrm>
        </p:grpSpPr>
        <p:sp>
          <p:nvSpPr>
            <p:cNvPr id="5" name="Dikdörtgen 4"/>
            <p:cNvSpPr/>
            <p:nvPr/>
          </p:nvSpPr>
          <p:spPr>
            <a:xfrm>
              <a:off x="4664165" y="1562146"/>
              <a:ext cx="2865120" cy="27620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6" name="Resim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6098" y="1562146"/>
              <a:ext cx="2710774" cy="2706524"/>
            </a:xfrm>
            <a:prstGeom prst="rect">
              <a:avLst/>
            </a:prstGeom>
          </p:spPr>
        </p:pic>
        <p:pic>
          <p:nvPicPr>
            <p:cNvPr id="7" name="Resim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54535" y="2269309"/>
              <a:ext cx="558800" cy="558800"/>
            </a:xfrm>
            <a:prstGeom prst="rect">
              <a:avLst/>
            </a:prstGeom>
          </p:spPr>
        </p:pic>
        <p:pic>
          <p:nvPicPr>
            <p:cNvPr id="8" name="Resim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89335" y="1942738"/>
              <a:ext cx="558800" cy="558800"/>
            </a:xfrm>
            <a:prstGeom prst="rect">
              <a:avLst/>
            </a:prstGeom>
          </p:spPr>
        </p:pic>
        <p:pic>
          <p:nvPicPr>
            <p:cNvPr id="9" name="Resim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89435" y="3280429"/>
              <a:ext cx="558800" cy="558800"/>
            </a:xfrm>
            <a:prstGeom prst="rect">
              <a:avLst/>
            </a:prstGeom>
          </p:spPr>
        </p:pic>
        <p:pic>
          <p:nvPicPr>
            <p:cNvPr id="10" name="Resim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1398" y="2926848"/>
              <a:ext cx="558800" cy="558800"/>
            </a:xfrm>
            <a:prstGeom prst="rect">
              <a:avLst/>
            </a:prstGeom>
          </p:spPr>
        </p:pic>
      </p:grpSp>
    </p:spTree>
    <p:extLst>
      <p:ext uri="{BB962C8B-B14F-4D97-AF65-F5344CB8AC3E}">
        <p14:creationId xmlns:p14="http://schemas.microsoft.com/office/powerpoint/2010/main" val="4238833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3"/>
          <a:stretch>
            <a:fillRect/>
          </a:stretch>
        </p:blipFill>
        <p:spPr>
          <a:xfrm>
            <a:off x="3110326" y="785398"/>
            <a:ext cx="2409825" cy="1666875"/>
          </a:xfrm>
          <a:prstGeom prst="rect">
            <a:avLst/>
          </a:prstGeom>
          <a:ln>
            <a:solidFill>
              <a:schemeClr val="bg1">
                <a:lumMod val="50000"/>
              </a:schemeClr>
            </a:solidFill>
          </a:ln>
        </p:spPr>
      </p:pic>
      <p:pic>
        <p:nvPicPr>
          <p:cNvPr id="5" name="Resim 4"/>
          <p:cNvPicPr>
            <a:picLocks noChangeAspect="1"/>
          </p:cNvPicPr>
          <p:nvPr/>
        </p:nvPicPr>
        <p:blipFill>
          <a:blip r:embed="rId4"/>
          <a:stretch>
            <a:fillRect/>
          </a:stretch>
        </p:blipFill>
        <p:spPr>
          <a:xfrm>
            <a:off x="6748462" y="842132"/>
            <a:ext cx="2371725" cy="1514475"/>
          </a:xfrm>
          <a:prstGeom prst="rect">
            <a:avLst/>
          </a:prstGeom>
          <a:ln>
            <a:solidFill>
              <a:schemeClr val="bg1">
                <a:lumMod val="50000"/>
              </a:schemeClr>
            </a:solidFill>
          </a:ln>
        </p:spPr>
      </p:pic>
      <p:cxnSp>
        <p:nvCxnSpPr>
          <p:cNvPr id="7" name="Düz Ok Bağlayıcısı 6"/>
          <p:cNvCxnSpPr>
            <a:stCxn id="4" idx="3"/>
            <a:endCxn id="5" idx="1"/>
          </p:cNvCxnSpPr>
          <p:nvPr/>
        </p:nvCxnSpPr>
        <p:spPr>
          <a:xfrm flipV="1">
            <a:off x="5520151" y="1599370"/>
            <a:ext cx="1228311" cy="194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8" name="Resim 7"/>
          <p:cNvPicPr>
            <a:picLocks noChangeAspect="1"/>
          </p:cNvPicPr>
          <p:nvPr/>
        </p:nvPicPr>
        <p:blipFill>
          <a:blip r:embed="rId5"/>
          <a:stretch>
            <a:fillRect/>
          </a:stretch>
        </p:blipFill>
        <p:spPr>
          <a:xfrm>
            <a:off x="4438650" y="2795587"/>
            <a:ext cx="3390900" cy="1381125"/>
          </a:xfrm>
          <a:prstGeom prst="rect">
            <a:avLst/>
          </a:prstGeom>
        </p:spPr>
      </p:pic>
    </p:spTree>
    <p:extLst>
      <p:ext uri="{BB962C8B-B14F-4D97-AF65-F5344CB8AC3E}">
        <p14:creationId xmlns:p14="http://schemas.microsoft.com/office/powerpoint/2010/main" val="22801176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Data Tipleri devam.</a:t>
            </a:r>
            <a:endParaRPr lang="tr-TR"/>
          </a:p>
        </p:txBody>
      </p:sp>
      <p:sp>
        <p:nvSpPr>
          <p:cNvPr id="3" name="İçerik Yer Tutucusu 2"/>
          <p:cNvSpPr>
            <a:spLocks noGrp="1"/>
          </p:cNvSpPr>
          <p:nvPr>
            <p:ph idx="1"/>
          </p:nvPr>
        </p:nvSpPr>
        <p:spPr>
          <a:xfrm>
            <a:off x="838200" y="1825625"/>
            <a:ext cx="3486150" cy="4351338"/>
          </a:xfrm>
        </p:spPr>
        <p:txBody>
          <a:bodyPr/>
          <a:lstStyle/>
          <a:p>
            <a:r>
              <a:rPr lang="en-US" b="1"/>
              <a:t>Vectors</a:t>
            </a:r>
            <a:endParaRPr lang="tr-TR" b="1"/>
          </a:p>
          <a:p>
            <a:pPr lvl="1"/>
            <a:r>
              <a:rPr lang="tr-TR" smtClean="0"/>
              <a:t>Wire [7:0] Sum;</a:t>
            </a:r>
          </a:p>
          <a:p>
            <a:pPr lvl="1"/>
            <a:r>
              <a:rPr lang="tr-TR" smtClean="0"/>
              <a:t>Reg[15:0] Q;</a:t>
            </a:r>
          </a:p>
          <a:p>
            <a:pPr marL="457200" lvl="1" indent="0">
              <a:buNone/>
            </a:pPr>
            <a:r>
              <a:rPr lang="tr-TR" b="1" smtClean="0"/>
              <a:t>Veriye erişmek için;</a:t>
            </a:r>
          </a:p>
          <a:p>
            <a:pPr marL="457200" lvl="1" indent="0">
              <a:buNone/>
            </a:pPr>
            <a:r>
              <a:rPr lang="tr-TR" smtClean="0"/>
              <a:t>Q[15:0];</a:t>
            </a:r>
            <a:br>
              <a:rPr lang="tr-TR" smtClean="0"/>
            </a:br>
            <a:r>
              <a:rPr lang="tr-TR" smtClean="0"/>
              <a:t>Sum[0];</a:t>
            </a:r>
          </a:p>
          <a:p>
            <a:pPr marL="457200" lvl="1" indent="0">
              <a:buNone/>
            </a:pPr>
            <a:endParaRPr lang="tr-TR"/>
          </a:p>
        </p:txBody>
      </p:sp>
      <p:sp>
        <p:nvSpPr>
          <p:cNvPr id="4" name="İçerik Yer Tutucusu 2"/>
          <p:cNvSpPr txBox="1">
            <a:spLocks/>
          </p:cNvSpPr>
          <p:nvPr/>
        </p:nvSpPr>
        <p:spPr>
          <a:xfrm>
            <a:off x="4648201" y="1825625"/>
            <a:ext cx="73723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tr-TR" b="1" smtClean="0"/>
              <a:t>Arrays</a:t>
            </a:r>
          </a:p>
          <a:p>
            <a:pPr lvl="1"/>
            <a:r>
              <a:rPr lang="tr-TR" smtClean="0"/>
              <a:t>Wire [7:0] Mem [0:4095]; (8 bit vector of wire type)</a:t>
            </a:r>
          </a:p>
          <a:p>
            <a:pPr lvl="1"/>
            <a:r>
              <a:rPr lang="tr-TR" smtClean="0"/>
              <a:t>Reg[2:0] data [1:10];</a:t>
            </a:r>
          </a:p>
          <a:p>
            <a:pPr lvl="1"/>
            <a:r>
              <a:rPr lang="tr-TR" smtClean="0"/>
              <a:t>integer A[1:100]; (Defines an array of 100 integer)</a:t>
            </a:r>
          </a:p>
          <a:p>
            <a:pPr marL="457200" lvl="1" indent="0">
              <a:buFont typeface="Arial" panose="020B0604020202020204" pitchFamily="34" charset="0"/>
              <a:buNone/>
            </a:pPr>
            <a:r>
              <a:rPr lang="tr-TR" b="1" smtClean="0"/>
              <a:t>Veriye erişmek için;</a:t>
            </a:r>
          </a:p>
          <a:p>
            <a:pPr marL="457200" lvl="1" indent="0">
              <a:buFont typeface="Arial" panose="020B0604020202020204" pitchFamily="34" charset="0"/>
              <a:buNone/>
            </a:pPr>
            <a:r>
              <a:rPr lang="tr-TR" smtClean="0"/>
              <a:t>Mem[2]; (3rd element of Mem)</a:t>
            </a:r>
          </a:p>
          <a:p>
            <a:pPr marL="457200" lvl="1" indent="0">
              <a:buFont typeface="Arial" panose="020B0604020202020204" pitchFamily="34" charset="0"/>
              <a:buNone/>
            </a:pPr>
            <a:r>
              <a:rPr lang="tr-TR" smtClean="0"/>
              <a:t>Mem[2][7]; (3rd element, 7th bit)</a:t>
            </a:r>
          </a:p>
          <a:p>
            <a:pPr marL="457200" lvl="1" indent="0">
              <a:buFont typeface="Arial" panose="020B0604020202020204" pitchFamily="34" charset="0"/>
              <a:buNone/>
            </a:pPr>
            <a:r>
              <a:rPr lang="tr-TR" smtClean="0"/>
              <a:t>A[1]; 1st element of integer value</a:t>
            </a:r>
          </a:p>
          <a:p>
            <a:pPr marL="457200" lvl="1" indent="0">
              <a:buFont typeface="Arial" panose="020B0604020202020204" pitchFamily="34" charset="0"/>
              <a:buNone/>
            </a:pPr>
            <a:endParaRPr lang="tr-TR" smtClean="0"/>
          </a:p>
          <a:p>
            <a:pPr marL="457200" lvl="1" indent="0">
              <a:buFont typeface="Arial" panose="020B0604020202020204" pitchFamily="34" charset="0"/>
              <a:buNone/>
            </a:pPr>
            <a:r>
              <a:rPr lang="tr-TR" smtClean="0"/>
              <a:t>				=&gt; Initialization</a:t>
            </a:r>
            <a:endParaRPr lang="tr-TR"/>
          </a:p>
        </p:txBody>
      </p:sp>
      <p:pic>
        <p:nvPicPr>
          <p:cNvPr id="5" name="Resim 4"/>
          <p:cNvPicPr/>
          <p:nvPr/>
        </p:nvPicPr>
        <p:blipFill>
          <a:blip r:embed="rId3"/>
          <a:stretch>
            <a:fillRect/>
          </a:stretch>
        </p:blipFill>
        <p:spPr>
          <a:xfrm>
            <a:off x="6329362" y="5205413"/>
            <a:ext cx="1609725" cy="971550"/>
          </a:xfrm>
          <a:prstGeom prst="rect">
            <a:avLst/>
          </a:prstGeom>
          <a:ln>
            <a:solidFill>
              <a:schemeClr val="bg1">
                <a:lumMod val="50000"/>
              </a:schemeClr>
            </a:solidFill>
          </a:ln>
        </p:spPr>
      </p:pic>
    </p:spTree>
    <p:extLst>
      <p:ext uri="{BB962C8B-B14F-4D97-AF65-F5344CB8AC3E}">
        <p14:creationId xmlns:p14="http://schemas.microsoft.com/office/powerpoint/2010/main" val="17780151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Data değerlerini Tabana göre ifade etme.</a:t>
            </a:r>
            <a:endParaRPr lang="tr-TR"/>
          </a:p>
        </p:txBody>
      </p:sp>
      <p:pic>
        <p:nvPicPr>
          <p:cNvPr id="4" name="Resim 3"/>
          <p:cNvPicPr/>
          <p:nvPr/>
        </p:nvPicPr>
        <p:blipFill>
          <a:blip r:embed="rId2"/>
          <a:stretch>
            <a:fillRect/>
          </a:stretch>
        </p:blipFill>
        <p:spPr>
          <a:xfrm>
            <a:off x="1428750" y="2133600"/>
            <a:ext cx="3181350" cy="2266950"/>
          </a:xfrm>
          <a:prstGeom prst="rect">
            <a:avLst/>
          </a:prstGeom>
        </p:spPr>
      </p:pic>
      <p:pic>
        <p:nvPicPr>
          <p:cNvPr id="5" name="Resim 4"/>
          <p:cNvPicPr/>
          <p:nvPr/>
        </p:nvPicPr>
        <p:blipFill>
          <a:blip r:embed="rId3"/>
          <a:stretch>
            <a:fillRect/>
          </a:stretch>
        </p:blipFill>
        <p:spPr>
          <a:xfrm>
            <a:off x="5190067" y="2559050"/>
            <a:ext cx="4933950" cy="1416050"/>
          </a:xfrm>
          <a:prstGeom prst="rect">
            <a:avLst/>
          </a:prstGeom>
          <a:ln>
            <a:solidFill>
              <a:schemeClr val="bg1">
                <a:lumMod val="50000"/>
              </a:schemeClr>
            </a:solidFill>
          </a:ln>
        </p:spPr>
      </p:pic>
    </p:spTree>
    <p:extLst>
      <p:ext uri="{BB962C8B-B14F-4D97-AF65-F5344CB8AC3E}">
        <p14:creationId xmlns:p14="http://schemas.microsoft.com/office/powerpoint/2010/main" val="35152759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normAutofit/>
          </a:bodyPr>
          <a:lstStyle/>
          <a:p>
            <a:r>
              <a:rPr lang="tr-TR" sz="3600" b="1" smtClean="0"/>
              <a:t>Veri aktarımı</a:t>
            </a:r>
            <a:endParaRPr lang="tr-TR" sz="3600" b="1"/>
          </a:p>
        </p:txBody>
      </p:sp>
      <p:sp>
        <p:nvSpPr>
          <p:cNvPr id="3" name="İçerik Yer Tutucusu 2"/>
          <p:cNvSpPr>
            <a:spLocks noGrp="1"/>
          </p:cNvSpPr>
          <p:nvPr>
            <p:ph idx="1"/>
          </p:nvPr>
        </p:nvSpPr>
        <p:spPr>
          <a:xfrm>
            <a:off x="838200" y="1438275"/>
            <a:ext cx="10515600" cy="1895475"/>
          </a:xfrm>
        </p:spPr>
        <p:txBody>
          <a:bodyPr/>
          <a:lstStyle/>
          <a:p>
            <a:r>
              <a:rPr lang="tr-TR" smtClean="0"/>
              <a:t>Verilog dili farklı tipler arasında aktarım yapmaya izin vermektedir. </a:t>
            </a:r>
            <a:endParaRPr lang="tr-TR"/>
          </a:p>
        </p:txBody>
      </p:sp>
      <p:pic>
        <p:nvPicPr>
          <p:cNvPr id="5" name="Resim 4"/>
          <p:cNvPicPr>
            <a:picLocks noChangeAspect="1"/>
          </p:cNvPicPr>
          <p:nvPr/>
        </p:nvPicPr>
        <p:blipFill>
          <a:blip r:embed="rId3"/>
          <a:stretch>
            <a:fillRect/>
          </a:stretch>
        </p:blipFill>
        <p:spPr>
          <a:xfrm>
            <a:off x="4118668" y="2076450"/>
            <a:ext cx="1154314" cy="971550"/>
          </a:xfrm>
          <a:prstGeom prst="rect">
            <a:avLst/>
          </a:prstGeom>
          <a:ln>
            <a:solidFill>
              <a:schemeClr val="bg1">
                <a:lumMod val="50000"/>
              </a:schemeClr>
            </a:solidFill>
          </a:ln>
        </p:spPr>
      </p:pic>
      <p:sp>
        <p:nvSpPr>
          <p:cNvPr id="7" name="Unvan 1"/>
          <p:cNvSpPr txBox="1">
            <a:spLocks/>
          </p:cNvSpPr>
          <p:nvPr/>
        </p:nvSpPr>
        <p:spPr>
          <a:xfrm>
            <a:off x="838200" y="276383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tr-TR" sz="3600" b="1" smtClean="0"/>
              <a:t>Verilog Modül Yapısı</a:t>
            </a:r>
            <a:endParaRPr lang="tr-TR" sz="3600" b="1"/>
          </a:p>
        </p:txBody>
      </p:sp>
      <p:pic>
        <p:nvPicPr>
          <p:cNvPr id="8" name="Resim 7"/>
          <p:cNvPicPr/>
          <p:nvPr/>
        </p:nvPicPr>
        <p:blipFill>
          <a:blip r:embed="rId4"/>
          <a:stretch>
            <a:fillRect/>
          </a:stretch>
        </p:blipFill>
        <p:spPr>
          <a:xfrm>
            <a:off x="838200" y="4462781"/>
            <a:ext cx="4580255" cy="1399540"/>
          </a:xfrm>
          <a:prstGeom prst="rect">
            <a:avLst/>
          </a:prstGeom>
          <a:ln>
            <a:solidFill>
              <a:schemeClr val="bg1">
                <a:lumMod val="50000"/>
              </a:schemeClr>
            </a:solidFill>
          </a:ln>
        </p:spPr>
      </p:pic>
      <p:pic>
        <p:nvPicPr>
          <p:cNvPr id="9" name="Resim 8"/>
          <p:cNvPicPr/>
          <p:nvPr/>
        </p:nvPicPr>
        <p:blipFill>
          <a:blip r:embed="rId5"/>
          <a:stretch>
            <a:fillRect/>
          </a:stretch>
        </p:blipFill>
        <p:spPr>
          <a:xfrm>
            <a:off x="6096000" y="3695391"/>
            <a:ext cx="4422396" cy="2694258"/>
          </a:xfrm>
          <a:prstGeom prst="rect">
            <a:avLst/>
          </a:prstGeom>
        </p:spPr>
      </p:pic>
      <p:sp>
        <p:nvSpPr>
          <p:cNvPr id="10" name="İçerik Yer Tutucusu 2"/>
          <p:cNvSpPr txBox="1">
            <a:spLocks/>
          </p:cNvSpPr>
          <p:nvPr/>
        </p:nvSpPr>
        <p:spPr>
          <a:xfrm>
            <a:off x="514815" y="3735388"/>
            <a:ext cx="10515600" cy="44344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tr-TR" smtClean="0"/>
              <a:t>Port Definition: in , out and inout</a:t>
            </a:r>
            <a:endParaRPr lang="tr-TR"/>
          </a:p>
        </p:txBody>
      </p:sp>
    </p:spTree>
    <p:extLst>
      <p:ext uri="{BB962C8B-B14F-4D97-AF65-F5344CB8AC3E}">
        <p14:creationId xmlns:p14="http://schemas.microsoft.com/office/powerpoint/2010/main" val="3369489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1120</TotalTime>
  <Words>906</Words>
  <Application>Microsoft Office PowerPoint</Application>
  <PresentationFormat>Geniş ekran</PresentationFormat>
  <Paragraphs>80</Paragraphs>
  <Slides>10</Slides>
  <Notes>8</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10</vt:i4>
      </vt:variant>
    </vt:vector>
  </HeadingPairs>
  <TitlesOfParts>
    <vt:vector size="15" baseType="lpstr">
      <vt:lpstr>Arial</vt:lpstr>
      <vt:lpstr>Calibri</vt:lpstr>
      <vt:lpstr>Calibri Light</vt:lpstr>
      <vt:lpstr>Informal Roman</vt:lpstr>
      <vt:lpstr>Office Teması</vt:lpstr>
      <vt:lpstr>PowerPoint Sunusu</vt:lpstr>
      <vt:lpstr>FPGA workers</vt:lpstr>
      <vt:lpstr>Data Tipleri </vt:lpstr>
      <vt:lpstr>Data Tipleri</vt:lpstr>
      <vt:lpstr>PowerPoint Sunusu</vt:lpstr>
      <vt:lpstr>PowerPoint Sunusu</vt:lpstr>
      <vt:lpstr>Data Tipleri devam.</vt:lpstr>
      <vt:lpstr>Data değerlerini Tabana göre ifade etme.</vt:lpstr>
      <vt:lpstr>Veri aktarımı</vt:lpstr>
      <vt:lpstr>PowerPoint Sunusu</vt:lpstr>
    </vt:vector>
  </TitlesOfParts>
  <Company>NouS/TncTR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Fatih Ilig</dc:creator>
  <cp:lastModifiedBy>Fatih Ilig</cp:lastModifiedBy>
  <cp:revision>30</cp:revision>
  <dcterms:created xsi:type="dcterms:W3CDTF">2021-10-07T19:14:53Z</dcterms:created>
  <dcterms:modified xsi:type="dcterms:W3CDTF">2021-10-12T18:50:01Z</dcterms:modified>
</cp:coreProperties>
</file>

<file path=docProps/thumbnail.jpeg>
</file>